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sldIdLst>
    <p:sldId id="256" r:id="rId2"/>
    <p:sldId id="263" r:id="rId3"/>
    <p:sldId id="264" r:id="rId4"/>
    <p:sldId id="273" r:id="rId5"/>
    <p:sldId id="274" r:id="rId6"/>
    <p:sldId id="272" r:id="rId7"/>
    <p:sldId id="260" r:id="rId8"/>
    <p:sldId id="261" r:id="rId9"/>
    <p:sldId id="267"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FB7092-979A-46A7-A2A2-05A4ACFC21E3}" type="datetimeFigureOut">
              <a:rPr lang="en-US" smtClean="0"/>
              <a:t>5/1/2013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808D4A-492E-49A0-9EB6-C9CC5CA844F9}" type="slidenum">
              <a:rPr lang="en-US" smtClean="0"/>
              <a:t>‹#›</a:t>
            </a:fld>
            <a:endParaRPr lang="en-US"/>
          </a:p>
        </p:txBody>
      </p:sp>
    </p:spTree>
    <p:extLst>
      <p:ext uri="{BB962C8B-B14F-4D97-AF65-F5344CB8AC3E}">
        <p14:creationId xmlns:p14="http://schemas.microsoft.com/office/powerpoint/2010/main" val="3582352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808D4A-492E-49A0-9EB6-C9CC5CA844F9}" type="slidenum">
              <a:rPr lang="en-US" smtClean="0"/>
              <a:t>7</a:t>
            </a:fld>
            <a:endParaRPr lang="en-US"/>
          </a:p>
        </p:txBody>
      </p:sp>
    </p:spTree>
    <p:extLst>
      <p:ext uri="{BB962C8B-B14F-4D97-AF65-F5344CB8AC3E}">
        <p14:creationId xmlns:p14="http://schemas.microsoft.com/office/powerpoint/2010/main" val="2902693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Understand that this will not be a quick process.  It won’t be a smooth process.  You may find that you train the same person multiple times.  But the process is necessary,</a:t>
            </a:r>
            <a:r>
              <a:rPr lang="en-US" baseline="0" dirty="0" smtClean="0"/>
              <a:t> nonetheless.  </a:t>
            </a:r>
            <a:endParaRPr lang="en-US" dirty="0"/>
          </a:p>
        </p:txBody>
      </p:sp>
      <p:sp>
        <p:nvSpPr>
          <p:cNvPr id="4" name="Slide Number Placeholder 3"/>
          <p:cNvSpPr>
            <a:spLocks noGrp="1"/>
          </p:cNvSpPr>
          <p:nvPr>
            <p:ph type="sldNum" sz="quarter" idx="10"/>
          </p:nvPr>
        </p:nvSpPr>
        <p:spPr/>
        <p:txBody>
          <a:bodyPr/>
          <a:lstStyle/>
          <a:p>
            <a:fld id="{3E808D4A-492E-49A0-9EB6-C9CC5CA844F9}" type="slidenum">
              <a:rPr lang="en-US" smtClean="0"/>
              <a:t>8</a:t>
            </a:fld>
            <a:endParaRPr lang="en-US"/>
          </a:p>
        </p:txBody>
      </p:sp>
    </p:spTree>
    <p:extLst>
      <p:ext uri="{BB962C8B-B14F-4D97-AF65-F5344CB8AC3E}">
        <p14:creationId xmlns:p14="http://schemas.microsoft.com/office/powerpoint/2010/main" val="165357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58BBB8F-4AA8-47DA-8F26-AE1DBCCBEE23}" type="datetimeFigureOut">
              <a:rPr lang="en-US" smtClean="0"/>
              <a:t>5/1/2013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55EBD6-475A-4633-B176-C752F01503A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8BBB8F-4AA8-47DA-8F26-AE1DBCCBEE23}" type="datetimeFigureOut">
              <a:rPr lang="en-US" smtClean="0"/>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5EBD6-475A-4633-B176-C752F01503A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8BBB8F-4AA8-47DA-8F26-AE1DBCCBEE23}" type="datetimeFigureOut">
              <a:rPr lang="en-US" smtClean="0"/>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5EBD6-475A-4633-B176-C752F01503A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8BBB8F-4AA8-47DA-8F26-AE1DBCCBEE23}" type="datetimeFigureOut">
              <a:rPr lang="en-US" smtClean="0"/>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5EBD6-475A-4633-B176-C752F01503A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58BBB8F-4AA8-47DA-8F26-AE1DBCCBEE23}" type="datetimeFigureOut">
              <a:rPr lang="en-US" smtClean="0"/>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5EBD6-475A-4633-B176-C752F01503A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58BBB8F-4AA8-47DA-8F26-AE1DBCCBEE23}" type="datetimeFigureOut">
              <a:rPr lang="en-US" smtClean="0"/>
              <a:t>5/1/2013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55EBD6-475A-4633-B176-C752F01503A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58BBB8F-4AA8-47DA-8F26-AE1DBCCBEE23}" type="datetimeFigureOut">
              <a:rPr lang="en-US" smtClean="0"/>
              <a:t>5/1/2013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55EBD6-475A-4633-B176-C752F01503A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58BBB8F-4AA8-47DA-8F26-AE1DBCCBEE23}" type="datetimeFigureOut">
              <a:rPr lang="en-US" smtClean="0"/>
              <a:t>5/1/2013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55EBD6-475A-4633-B176-C752F01503A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8BBB8F-4AA8-47DA-8F26-AE1DBCCBEE23}" type="datetimeFigureOut">
              <a:rPr lang="en-US" smtClean="0"/>
              <a:t>5/1/2013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55EBD6-475A-4633-B176-C752F01503A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58BBB8F-4AA8-47DA-8F26-AE1DBCCBEE23}" type="datetimeFigureOut">
              <a:rPr lang="en-US" smtClean="0"/>
              <a:t>5/1/2013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55EBD6-475A-4633-B176-C752F01503A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58BBB8F-4AA8-47DA-8F26-AE1DBCCBEE23}" type="datetimeFigureOut">
              <a:rPr lang="en-US" smtClean="0"/>
              <a:t>5/1/2013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55EBD6-475A-4633-B176-C752F01503AD}"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58BBB8F-4AA8-47DA-8F26-AE1DBCCBEE23}" type="datetimeFigureOut">
              <a:rPr lang="en-US" smtClean="0"/>
              <a:t>5/1/2013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55EBD6-475A-4633-B176-C752F01503AD}"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mailto:amwilliams@dadeschools.net" TargetMode="External"/><Relationship Id="rId2" Type="http://schemas.openxmlformats.org/officeDocument/2006/relationships/hyperlink" Target="mailto:skrubitch@dadeschools.net" TargetMode="Externa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mailto:jlbrinson@dadeschools.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1371600"/>
            <a:ext cx="8991600" cy="1828800"/>
          </a:xfrm>
        </p:spPr>
        <p:txBody>
          <a:bodyPr>
            <a:normAutofit fontScale="90000"/>
          </a:bodyPr>
          <a:lstStyle/>
          <a:p>
            <a:pPr algn="ctr"/>
            <a:r>
              <a:rPr lang="en-US" i="1" dirty="0" smtClean="0">
                <a:latin typeface="Algerian" pitchFamily="82" charset="0"/>
              </a:rPr>
              <a:t>COMPUTER Education  PROGRAM for AFSCME EMPLOYEES </a:t>
            </a:r>
            <a:endParaRPr lang="en-US" i="1" dirty="0">
              <a:latin typeface="Algerian" pitchFamily="82" charset="0"/>
            </a:endParaRPr>
          </a:p>
        </p:txBody>
      </p:sp>
      <p:sp>
        <p:nvSpPr>
          <p:cNvPr id="3" name="Subtitle 2"/>
          <p:cNvSpPr>
            <a:spLocks noGrp="1"/>
          </p:cNvSpPr>
          <p:nvPr>
            <p:ph type="subTitle" idx="1"/>
          </p:nvPr>
        </p:nvSpPr>
        <p:spPr>
          <a:xfrm>
            <a:off x="76200" y="4724400"/>
            <a:ext cx="8991600" cy="1828800"/>
          </a:xfrm>
        </p:spPr>
        <p:txBody>
          <a:bodyPr>
            <a:normAutofit/>
          </a:bodyPr>
          <a:lstStyle/>
          <a:p>
            <a:pPr algn="ctr"/>
            <a:r>
              <a:rPr lang="en-US" dirty="0" smtClean="0">
                <a:latin typeface="Times New Roman" pitchFamily="18" charset="0"/>
              </a:rPr>
              <a:t>Ms. Enid Weisman</a:t>
            </a:r>
            <a:br>
              <a:rPr lang="en-US" dirty="0" smtClean="0">
                <a:latin typeface="Times New Roman" pitchFamily="18" charset="0"/>
              </a:rPr>
            </a:br>
            <a:r>
              <a:rPr lang="en-US" dirty="0" smtClean="0">
                <a:latin typeface="Times New Roman" pitchFamily="18" charset="0"/>
              </a:rPr>
              <a:t>Chief Human Capital Officer</a:t>
            </a:r>
          </a:p>
          <a:p>
            <a:pPr algn="ctr"/>
            <a:r>
              <a:rPr lang="en-US" dirty="0" smtClean="0">
                <a:latin typeface="Times New Roman" pitchFamily="18" charset="0"/>
              </a:rPr>
              <a:t>Office of Human Capital Management</a:t>
            </a:r>
          </a:p>
        </p:txBody>
      </p:sp>
      <p:pic>
        <p:nvPicPr>
          <p:cNvPr id="1026" name="Picture 2" descr="http://intranet.dadeschools.net/intranet/letterheads/seal-newcolor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3200400"/>
            <a:ext cx="1365250" cy="136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1805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2438400"/>
            <a:ext cx="3216773" cy="2412580"/>
          </a:xfrm>
          <a:prstGeom prst="rect">
            <a:avLst/>
          </a:prstGeom>
        </p:spPr>
      </p:pic>
      <p:sp>
        <p:nvSpPr>
          <p:cNvPr id="5" name="Content Placeholder 2"/>
          <p:cNvSpPr txBox="1">
            <a:spLocks/>
          </p:cNvSpPr>
          <p:nvPr/>
        </p:nvSpPr>
        <p:spPr>
          <a:xfrm>
            <a:off x="228600" y="2316480"/>
            <a:ext cx="5105400" cy="4389120"/>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Font typeface="Wingdings 2"/>
              <a:buNone/>
            </a:pPr>
            <a:r>
              <a:rPr lang="en-US" dirty="0" smtClean="0"/>
              <a:t>Life skills training in computer proficiency is necessary to improve the lives of M-DCPS employees with limited technological access so they can:</a:t>
            </a:r>
            <a:br>
              <a:rPr lang="en-US" dirty="0" smtClean="0"/>
            </a:br>
            <a:endParaRPr lang="en-US" dirty="0" smtClean="0"/>
          </a:p>
          <a:p>
            <a:r>
              <a:rPr lang="en-US" dirty="0" smtClean="0"/>
              <a:t>Increase earning power</a:t>
            </a:r>
          </a:p>
          <a:p>
            <a:r>
              <a:rPr lang="en-US" dirty="0" smtClean="0"/>
              <a:t>Advance career opportunities</a:t>
            </a:r>
          </a:p>
          <a:p>
            <a:r>
              <a:rPr lang="en-US" dirty="0" smtClean="0"/>
              <a:t>Improve self-image</a:t>
            </a:r>
            <a:endParaRPr lang="en-US" dirty="0"/>
          </a:p>
        </p:txBody>
      </p:sp>
      <p:pic>
        <p:nvPicPr>
          <p:cNvPr id="8" name="Picture 2" descr="http://intranet.dadeschools.net/intranet/letterheads/seal-newcolo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9761" y="5181600"/>
            <a:ext cx="1365250" cy="136525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3"/>
          <p:cNvSpPr>
            <a:spLocks noGrp="1"/>
          </p:cNvSpPr>
          <p:nvPr>
            <p:ph type="ctrTitle"/>
          </p:nvPr>
        </p:nvSpPr>
        <p:spPr>
          <a:xfrm>
            <a:off x="762000" y="609600"/>
            <a:ext cx="7851648" cy="1828800"/>
          </a:xfrm>
        </p:spPr>
        <p:txBody>
          <a:bodyPr>
            <a:normAutofit/>
          </a:bodyPr>
          <a:lstStyle/>
          <a:p>
            <a:pPr algn="ctr"/>
            <a:r>
              <a:rPr lang="en-US" dirty="0" smtClean="0">
                <a:latin typeface="Algerian" pitchFamily="82" charset="0"/>
              </a:rPr>
              <a:t>WHY DO WE NEED THIS?</a:t>
            </a:r>
            <a:endParaRPr lang="en-US" dirty="0">
              <a:latin typeface="Algerian" pitchFamily="82" charset="0"/>
            </a:endParaRPr>
          </a:p>
        </p:txBody>
      </p:sp>
    </p:spTree>
    <p:extLst>
      <p:ext uri="{BB962C8B-B14F-4D97-AF65-F5344CB8AC3E}">
        <p14:creationId xmlns:p14="http://schemas.microsoft.com/office/powerpoint/2010/main" val="8480475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anim calcmode="lin" valueType="num">
                                      <p:cBhvr>
                                        <p:cTn id="13" dur="2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2000"/>
                                        <p:tgtEl>
                                          <p:spTgt spid="5">
                                            <p:txEl>
                                              <p:pRg st="1" end="1"/>
                                            </p:txEl>
                                          </p:spTgt>
                                        </p:tgtEl>
                                      </p:cBhvr>
                                    </p:animEffect>
                                    <p:anim calcmode="lin" valueType="num">
                                      <p:cBhvr>
                                        <p:cTn id="20"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21"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2000"/>
                                        <p:tgtEl>
                                          <p:spTgt spid="5">
                                            <p:txEl>
                                              <p:pRg st="2" end="2"/>
                                            </p:txEl>
                                          </p:spTgt>
                                        </p:tgtEl>
                                      </p:cBhvr>
                                    </p:animEffect>
                                    <p:anim calcmode="lin" valueType="num">
                                      <p:cBhvr>
                                        <p:cTn id="27" dur="2000" fill="hold"/>
                                        <p:tgtEl>
                                          <p:spTgt spid="5">
                                            <p:txEl>
                                              <p:pRg st="2" end="2"/>
                                            </p:txEl>
                                          </p:spTgt>
                                        </p:tgtEl>
                                        <p:attrNameLst>
                                          <p:attrName>ppt_w</p:attrName>
                                        </p:attrNameLst>
                                      </p:cBhvr>
                                      <p:tavLst>
                                        <p:tav tm="0" fmla="#ppt_w*sin(2.5*pi*$)">
                                          <p:val>
                                            <p:fltVal val="0"/>
                                          </p:val>
                                        </p:tav>
                                        <p:tav tm="100000">
                                          <p:val>
                                            <p:fltVal val="1"/>
                                          </p:val>
                                        </p:tav>
                                      </p:tavLst>
                                    </p:anim>
                                    <p:anim calcmode="lin" valueType="num">
                                      <p:cBhvr>
                                        <p:cTn id="28" dur="20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fade">
                                      <p:cBhvr>
                                        <p:cTn id="33" dur="2000"/>
                                        <p:tgtEl>
                                          <p:spTgt spid="5">
                                            <p:txEl>
                                              <p:pRg st="3" end="3"/>
                                            </p:txEl>
                                          </p:spTgt>
                                        </p:tgtEl>
                                      </p:cBhvr>
                                    </p:animEffect>
                                    <p:anim calcmode="lin" valueType="num">
                                      <p:cBhvr>
                                        <p:cTn id="34" dur="2000" fill="hold"/>
                                        <p:tgtEl>
                                          <p:spTgt spid="5">
                                            <p:txEl>
                                              <p:pRg st="3" end="3"/>
                                            </p:txEl>
                                          </p:spTgt>
                                        </p:tgtEl>
                                        <p:attrNameLst>
                                          <p:attrName>ppt_w</p:attrName>
                                        </p:attrNameLst>
                                      </p:cBhvr>
                                      <p:tavLst>
                                        <p:tav tm="0" fmla="#ppt_w*sin(2.5*pi*$)">
                                          <p:val>
                                            <p:fltVal val="0"/>
                                          </p:val>
                                        </p:tav>
                                        <p:tav tm="100000">
                                          <p:val>
                                            <p:fltVal val="1"/>
                                          </p:val>
                                        </p:tav>
                                      </p:tavLst>
                                    </p:anim>
                                    <p:anim calcmode="lin" valueType="num">
                                      <p:cBhvr>
                                        <p:cTn id="35" dur="2000" fill="hold"/>
                                        <p:tgtEl>
                                          <p:spTgt spid="5">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1828800"/>
            <a:ext cx="3962400" cy="2971800"/>
          </a:xfrm>
          <a:prstGeom prst="rect">
            <a:avLst/>
          </a:prstGeom>
        </p:spPr>
      </p:pic>
      <p:sp>
        <p:nvSpPr>
          <p:cNvPr id="4" name="Content Placeholder 2"/>
          <p:cNvSpPr txBox="1">
            <a:spLocks/>
          </p:cNvSpPr>
          <p:nvPr/>
        </p:nvSpPr>
        <p:spPr>
          <a:xfrm>
            <a:off x="457200" y="1600200"/>
            <a:ext cx="4267200" cy="4953000"/>
          </a:xfrm>
          <a:prstGeom prst="rect">
            <a:avLst/>
          </a:prstGeom>
          <a:noFill/>
        </p:spPr>
        <p:txBody>
          <a:bodyPr>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Font typeface="Wingdings 2"/>
              <a:buNone/>
            </a:pPr>
            <a:r>
              <a:rPr lang="en-US" sz="1600" dirty="0" smtClean="0"/>
              <a:t>1) Train-the-Trainer for on-site training at each work location</a:t>
            </a:r>
            <a:br>
              <a:rPr lang="en-US" sz="1600" dirty="0" smtClean="0"/>
            </a:br>
            <a:endParaRPr lang="en-US" sz="1600" dirty="0" smtClean="0"/>
          </a:p>
          <a:p>
            <a:pPr marL="0" indent="0">
              <a:buFont typeface="Wingdings 2"/>
              <a:buNone/>
            </a:pPr>
            <a:r>
              <a:rPr lang="en-US" sz="1600" dirty="0" smtClean="0"/>
              <a:t>2) Videos are available in English, Creole, and Spanish covering the following topics:</a:t>
            </a:r>
            <a:br>
              <a:rPr lang="en-US" sz="1600" dirty="0" smtClean="0"/>
            </a:br>
            <a:endParaRPr lang="en-US" sz="1600" dirty="0" smtClean="0"/>
          </a:p>
          <a:p>
            <a:r>
              <a:rPr lang="en-US" sz="1600" dirty="0" smtClean="0"/>
              <a:t>Basic Needs (Why we need the Computer)</a:t>
            </a:r>
          </a:p>
          <a:p>
            <a:r>
              <a:rPr lang="en-US" sz="1600" dirty="0" smtClean="0"/>
              <a:t>Turning the Computer On</a:t>
            </a:r>
          </a:p>
          <a:p>
            <a:r>
              <a:rPr lang="en-US" sz="1600" dirty="0" smtClean="0"/>
              <a:t>Basic Functions (Mouse, Keyboard, Desktop)</a:t>
            </a:r>
          </a:p>
          <a:p>
            <a:r>
              <a:rPr lang="en-US" sz="1600" dirty="0" smtClean="0"/>
              <a:t>Using the Internet</a:t>
            </a:r>
          </a:p>
          <a:p>
            <a:r>
              <a:rPr lang="en-US" sz="1600" dirty="0" smtClean="0"/>
              <a:t>Employee Portal</a:t>
            </a:r>
          </a:p>
          <a:p>
            <a:r>
              <a:rPr lang="en-US" sz="1600" dirty="0" smtClean="0"/>
              <a:t>Registering for Professional Development</a:t>
            </a:r>
            <a:br>
              <a:rPr lang="en-US" sz="1600" dirty="0" smtClean="0"/>
            </a:br>
            <a:endParaRPr lang="en-US" sz="1600" dirty="0" smtClean="0"/>
          </a:p>
          <a:p>
            <a:pPr marL="0" indent="0">
              <a:buFont typeface="Wingdings 2"/>
              <a:buNone/>
            </a:pPr>
            <a:r>
              <a:rPr lang="en-US" sz="1600" dirty="0" smtClean="0"/>
              <a:t>3)Ensure that Trainers and AFSCME employees have on going access to the  resources website:  </a:t>
            </a:r>
            <a:r>
              <a:rPr lang="en-US" sz="1600" u="sng" dirty="0" smtClean="0"/>
              <a:t>http://computereducation.dadeschools.net  </a:t>
            </a:r>
          </a:p>
          <a:p>
            <a:pPr marL="0" indent="0">
              <a:buFont typeface="Wingdings 2"/>
              <a:buNone/>
            </a:pPr>
            <a:endParaRPr lang="en-US" sz="1600" dirty="0" smtClean="0"/>
          </a:p>
          <a:p>
            <a:pPr marL="0" indent="0">
              <a:buFont typeface="Wingdings 2"/>
              <a:buNone/>
            </a:pPr>
            <a:r>
              <a:rPr lang="en-US" sz="1600" dirty="0" smtClean="0"/>
              <a:t>  </a:t>
            </a:r>
            <a:endParaRPr lang="en-US" sz="1600" dirty="0"/>
          </a:p>
        </p:txBody>
      </p:sp>
      <p:pic>
        <p:nvPicPr>
          <p:cNvPr id="7" name="Picture 2" descr="http://intranet.dadeschools.net/intranet/letterheads/seal-newcolo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5375" y="5187950"/>
            <a:ext cx="1365250" cy="136525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3"/>
          <p:cNvSpPr>
            <a:spLocks noGrp="1"/>
          </p:cNvSpPr>
          <p:nvPr>
            <p:ph type="ctrTitle"/>
          </p:nvPr>
        </p:nvSpPr>
        <p:spPr>
          <a:xfrm>
            <a:off x="533400" y="533400"/>
            <a:ext cx="7851648" cy="990600"/>
          </a:xfrm>
        </p:spPr>
        <p:txBody>
          <a:bodyPr>
            <a:normAutofit/>
          </a:bodyPr>
          <a:lstStyle/>
          <a:p>
            <a:pPr algn="ctr"/>
            <a:r>
              <a:rPr lang="en-US" sz="4000" dirty="0" smtClean="0">
                <a:latin typeface="Algerian" pitchFamily="82" charset="0"/>
              </a:rPr>
              <a:t>HOW CAN WE ACCOMPLISH THIS?</a:t>
            </a:r>
            <a:endParaRPr lang="en-US" sz="4000" dirty="0">
              <a:latin typeface="Algerian" pitchFamily="82" charset="0"/>
            </a:endParaRPr>
          </a:p>
        </p:txBody>
      </p:sp>
    </p:spTree>
    <p:extLst>
      <p:ext uri="{BB962C8B-B14F-4D97-AF65-F5344CB8AC3E}">
        <p14:creationId xmlns:p14="http://schemas.microsoft.com/office/powerpoint/2010/main" val="384674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p:cTn id="25"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 calcmode="lin" valueType="num">
                                      <p:cBhvr>
                                        <p:cTn id="3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3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34" dur="500"/>
                                        <p:tgtEl>
                                          <p:spTgt spid="4">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 calcmode="lin" valueType="num">
                                      <p:cBhvr>
                                        <p:cTn id="39"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40"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41" dur="500"/>
                                        <p:tgtEl>
                                          <p:spTgt spid="4">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4">
                                            <p:txEl>
                                              <p:pRg st="3" end="3"/>
                                            </p:txEl>
                                          </p:spTgt>
                                        </p:tgtEl>
                                        <p:attrNameLst>
                                          <p:attrName>style.visibility</p:attrName>
                                        </p:attrNameLst>
                                      </p:cBhvr>
                                      <p:to>
                                        <p:strVal val="visible"/>
                                      </p:to>
                                    </p:set>
                                    <p:anim calcmode="lin" valueType="num">
                                      <p:cBhvr>
                                        <p:cTn id="46"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47"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48" dur="500"/>
                                        <p:tgtEl>
                                          <p:spTgt spid="4">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4">
                                            <p:txEl>
                                              <p:pRg st="4" end="4"/>
                                            </p:txEl>
                                          </p:spTgt>
                                        </p:tgtEl>
                                        <p:attrNameLst>
                                          <p:attrName>style.visibility</p:attrName>
                                        </p:attrNameLst>
                                      </p:cBhvr>
                                      <p:to>
                                        <p:strVal val="visible"/>
                                      </p:to>
                                    </p:set>
                                    <p:anim calcmode="lin" valueType="num">
                                      <p:cBhvr>
                                        <p:cTn id="53"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54"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55" dur="500"/>
                                        <p:tgtEl>
                                          <p:spTgt spid="4">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4">
                                            <p:txEl>
                                              <p:pRg st="5" end="5"/>
                                            </p:txEl>
                                          </p:spTgt>
                                        </p:tgtEl>
                                        <p:attrNameLst>
                                          <p:attrName>style.visibility</p:attrName>
                                        </p:attrNameLst>
                                      </p:cBhvr>
                                      <p:to>
                                        <p:strVal val="visible"/>
                                      </p:to>
                                    </p:set>
                                    <p:anim calcmode="lin" valueType="num">
                                      <p:cBhvr>
                                        <p:cTn id="60"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61"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62" dur="500"/>
                                        <p:tgtEl>
                                          <p:spTgt spid="4">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4">
                                            <p:txEl>
                                              <p:pRg st="6" end="6"/>
                                            </p:txEl>
                                          </p:spTgt>
                                        </p:tgtEl>
                                        <p:attrNameLst>
                                          <p:attrName>style.visibility</p:attrName>
                                        </p:attrNameLst>
                                      </p:cBhvr>
                                      <p:to>
                                        <p:strVal val="visible"/>
                                      </p:to>
                                    </p:set>
                                    <p:anim calcmode="lin" valueType="num">
                                      <p:cBhvr>
                                        <p:cTn id="67"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68"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69" dur="500"/>
                                        <p:tgtEl>
                                          <p:spTgt spid="4">
                                            <p:txEl>
                                              <p:pRg st="6" end="6"/>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4">
                                            <p:txEl>
                                              <p:pRg st="7" end="7"/>
                                            </p:txEl>
                                          </p:spTgt>
                                        </p:tgtEl>
                                        <p:attrNameLst>
                                          <p:attrName>style.visibility</p:attrName>
                                        </p:attrNameLst>
                                      </p:cBhvr>
                                      <p:to>
                                        <p:strVal val="visible"/>
                                      </p:to>
                                    </p:set>
                                    <p:anim calcmode="lin" valueType="num">
                                      <p:cBhvr>
                                        <p:cTn id="74"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75"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76" dur="500"/>
                                        <p:tgtEl>
                                          <p:spTgt spid="4">
                                            <p:txEl>
                                              <p:pRg st="7" end="7"/>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4">
                                            <p:txEl>
                                              <p:pRg st="8" end="8"/>
                                            </p:txEl>
                                          </p:spTgt>
                                        </p:tgtEl>
                                        <p:attrNameLst>
                                          <p:attrName>style.visibility</p:attrName>
                                        </p:attrNameLst>
                                      </p:cBhvr>
                                      <p:to>
                                        <p:strVal val="visible"/>
                                      </p:to>
                                    </p:set>
                                    <p:anim calcmode="lin" valueType="num">
                                      <p:cBhvr>
                                        <p:cTn id="81"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82"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83" dur="500"/>
                                        <p:tgtEl>
                                          <p:spTgt spid="4">
                                            <p:txEl>
                                              <p:pRg st="8" end="8"/>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4">
                                            <p:txEl>
                                              <p:pRg st="10" end="10"/>
                                            </p:txEl>
                                          </p:spTgt>
                                        </p:tgtEl>
                                        <p:attrNameLst>
                                          <p:attrName>style.visibility</p:attrName>
                                        </p:attrNameLst>
                                      </p:cBhvr>
                                      <p:to>
                                        <p:strVal val="visible"/>
                                      </p:to>
                                    </p:set>
                                    <p:anim calcmode="lin" valueType="num">
                                      <p:cBhvr>
                                        <p:cTn id="88" dur="5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89" dur="500" fill="hold"/>
                                        <p:tgtEl>
                                          <p:spTgt spid="4">
                                            <p:txEl>
                                              <p:pRg st="10" end="10"/>
                                            </p:txEl>
                                          </p:spTgt>
                                        </p:tgtEl>
                                        <p:attrNameLst>
                                          <p:attrName>ppt_h</p:attrName>
                                        </p:attrNameLst>
                                      </p:cBhvr>
                                      <p:tavLst>
                                        <p:tav tm="0">
                                          <p:val>
                                            <p:fltVal val="0"/>
                                          </p:val>
                                        </p:tav>
                                        <p:tav tm="100000">
                                          <p:val>
                                            <p:strVal val="#ppt_h"/>
                                          </p:val>
                                        </p:tav>
                                      </p:tavLst>
                                    </p:anim>
                                    <p:animEffect transition="in" filter="fade">
                                      <p:cBhvr>
                                        <p:cTn id="90"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066800"/>
            <a:ext cx="7851648" cy="1828800"/>
          </a:xfrm>
        </p:spPr>
        <p:txBody>
          <a:bodyPr>
            <a:normAutofit/>
          </a:bodyPr>
          <a:lstStyle/>
          <a:p>
            <a:pPr algn="ctr"/>
            <a:r>
              <a:rPr lang="en-US" dirty="0" smtClean="0">
                <a:latin typeface="Algerian" pitchFamily="82" charset="0"/>
              </a:rPr>
              <a:t>Where can you find us?</a:t>
            </a:r>
            <a:endParaRPr lang="en-US" dirty="0">
              <a:latin typeface="Algerian" pitchFamily="82" charset="0"/>
            </a:endParaRPr>
          </a:p>
        </p:txBody>
      </p:sp>
      <p:sp>
        <p:nvSpPr>
          <p:cNvPr id="5" name="Content Placeholder 4"/>
          <p:cNvSpPr>
            <a:spLocks noGrp="1"/>
          </p:cNvSpPr>
          <p:nvPr>
            <p:ph type="subTitle" idx="1"/>
          </p:nvPr>
        </p:nvSpPr>
        <p:spPr>
          <a:xfrm>
            <a:off x="533400" y="3048001"/>
            <a:ext cx="7854696" cy="2105024"/>
          </a:xfrm>
        </p:spPr>
        <p:txBody>
          <a:bodyPr>
            <a:normAutofit fontScale="92500"/>
          </a:bodyPr>
          <a:lstStyle/>
          <a:p>
            <a:pPr marL="0" indent="0" algn="ctr">
              <a:buNone/>
            </a:pPr>
            <a:r>
              <a:rPr lang="en-US" sz="2400" dirty="0" smtClean="0"/>
              <a:t>Located on the Office of Human Capital Management website, this site will be used by the Trainer to facilitate computer training for AFSCME employees.  Thereafter, the site can be accessed for follow-up and/or additional trainings.  </a:t>
            </a:r>
          </a:p>
          <a:p>
            <a:pPr marL="0" indent="0">
              <a:buNone/>
            </a:pPr>
            <a:endParaRPr lang="en-US" sz="2400" dirty="0"/>
          </a:p>
          <a:p>
            <a:pPr marL="0" indent="0" algn="ctr">
              <a:buNone/>
            </a:pPr>
            <a:r>
              <a:rPr lang="en-US" sz="1400" dirty="0" smtClean="0"/>
              <a:t>HTTP://CUSTODIANS.DADESCHOOLS.NET/</a:t>
            </a:r>
          </a:p>
          <a:p>
            <a:pPr marL="0" indent="0" algn="ctr">
              <a:buNone/>
            </a:pPr>
            <a:endParaRPr lang="en-US" sz="1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5700" y="5305425"/>
            <a:ext cx="1485900" cy="1476375"/>
          </a:xfrm>
          <a:prstGeom prst="rect">
            <a:avLst/>
          </a:prstGeom>
        </p:spPr>
      </p:pic>
    </p:spTree>
    <p:extLst>
      <p:ext uri="{BB962C8B-B14F-4D97-AF65-F5344CB8AC3E}">
        <p14:creationId xmlns:p14="http://schemas.microsoft.com/office/powerpoint/2010/main" val="9514105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p:cTn id="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5">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2000"/>
                                        <p:tgtEl>
                                          <p:spTgt spid="2"/>
                                        </p:tgtEl>
                                      </p:cBhvr>
                                    </p:animEffect>
                                    <p:anim calcmode="lin" valueType="num">
                                      <p:cBhvr>
                                        <p:cTn id="22" dur="2000" fill="hold"/>
                                        <p:tgtEl>
                                          <p:spTgt spid="2"/>
                                        </p:tgtEl>
                                        <p:attrNameLst>
                                          <p:attrName>ppt_w</p:attrName>
                                        </p:attrNameLst>
                                      </p:cBhvr>
                                      <p:tavLst>
                                        <p:tav tm="0" fmla="#ppt_w*sin(2.5*pi*$)">
                                          <p:val>
                                            <p:fltVal val="0"/>
                                          </p:val>
                                        </p:tav>
                                        <p:tav tm="100000">
                                          <p:val>
                                            <p:fltVal val="1"/>
                                          </p:val>
                                        </p:tav>
                                      </p:tavLst>
                                    </p:anim>
                                    <p:anim calcmode="lin" valueType="num">
                                      <p:cBhvr>
                                        <p:cTn id="23"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ctrTitle"/>
          </p:nvPr>
        </p:nvSpPr>
        <p:spPr>
          <a:xfrm>
            <a:off x="76200" y="533400"/>
            <a:ext cx="9067800" cy="1219200"/>
          </a:xfrm>
        </p:spPr>
        <p:txBody>
          <a:bodyPr>
            <a:normAutofit fontScale="90000"/>
          </a:bodyPr>
          <a:lstStyle/>
          <a:p>
            <a:pPr algn="ctr"/>
            <a:r>
              <a:rPr lang="en-US" dirty="0" err="1" smtClean="0">
                <a:latin typeface="Algerian" pitchFamily="82" charset="0"/>
              </a:rPr>
              <a:t>CustodiaL</a:t>
            </a:r>
            <a:r>
              <a:rPr lang="en-US" dirty="0" smtClean="0">
                <a:latin typeface="Algerian" pitchFamily="82" charset="0"/>
              </a:rPr>
              <a:t> resources </a:t>
            </a:r>
            <a:r>
              <a:rPr lang="en-US" dirty="0" smtClean="0">
                <a:latin typeface="Algerian" pitchFamily="82" charset="0"/>
              </a:rPr>
              <a:t>website</a:t>
            </a:r>
            <a:endParaRPr lang="en-US" dirty="0">
              <a:latin typeface="Algerian" pitchFamily="82"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828799"/>
            <a:ext cx="7924800" cy="4802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279607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ctrTitle"/>
          </p:nvPr>
        </p:nvSpPr>
        <p:spPr>
          <a:xfrm>
            <a:off x="76200" y="304800"/>
            <a:ext cx="9067800" cy="1066800"/>
          </a:xfrm>
        </p:spPr>
        <p:txBody>
          <a:bodyPr>
            <a:normAutofit fontScale="90000"/>
          </a:bodyPr>
          <a:lstStyle/>
          <a:p>
            <a:pPr algn="ctr"/>
            <a:r>
              <a:rPr lang="en-US" dirty="0" smtClean="0">
                <a:latin typeface="Algerian" pitchFamily="82" charset="0"/>
              </a:rPr>
              <a:t>COMPUTER education VIDEOS</a:t>
            </a:r>
            <a:endParaRPr lang="en-US" dirty="0">
              <a:latin typeface="Algerian" pitchFamily="82"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524000"/>
            <a:ext cx="829056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eft Arrow 2"/>
          <p:cNvSpPr/>
          <p:nvPr/>
        </p:nvSpPr>
        <p:spPr>
          <a:xfrm>
            <a:off x="2017726" y="144780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2211273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90600"/>
            <a:ext cx="7851648" cy="1828800"/>
          </a:xfrm>
        </p:spPr>
        <p:txBody>
          <a:bodyPr>
            <a:normAutofit/>
          </a:bodyPr>
          <a:lstStyle/>
          <a:p>
            <a:pPr algn="ctr"/>
            <a:r>
              <a:rPr lang="en-US" i="1" dirty="0" smtClean="0">
                <a:latin typeface="Algerian" pitchFamily="82" charset="0"/>
              </a:rPr>
              <a:t>WHERE DO WE TRAIN </a:t>
            </a:r>
            <a:r>
              <a:rPr lang="en-US" i="1" smtClean="0">
                <a:latin typeface="Algerian" pitchFamily="82" charset="0"/>
              </a:rPr>
              <a:t>OUR STAFF?</a:t>
            </a:r>
            <a:endParaRPr lang="en-US" i="1" dirty="0">
              <a:latin typeface="Algerian" pitchFamily="82" charset="0"/>
            </a:endParaRPr>
          </a:p>
        </p:txBody>
      </p:sp>
      <p:sp>
        <p:nvSpPr>
          <p:cNvPr id="3" name="Content Placeholder 2"/>
          <p:cNvSpPr>
            <a:spLocks noGrp="1"/>
          </p:cNvSpPr>
          <p:nvPr>
            <p:ph type="subTitle" idx="1"/>
          </p:nvPr>
        </p:nvSpPr>
        <p:spPr>
          <a:xfrm>
            <a:off x="228600" y="3228536"/>
            <a:ext cx="6629400" cy="1752600"/>
          </a:xfrm>
        </p:spPr>
        <p:txBody>
          <a:bodyPr>
            <a:noAutofit/>
          </a:bodyPr>
          <a:lstStyle/>
          <a:p>
            <a:pPr marL="0" indent="0" algn="l">
              <a:buNone/>
            </a:pPr>
            <a:r>
              <a:rPr lang="en-US" sz="2200" dirty="0" smtClean="0"/>
              <a:t>Training will take place at the individual work locations.  You will need:</a:t>
            </a:r>
          </a:p>
          <a:p>
            <a:pPr marL="0" indent="0" algn="l">
              <a:buNone/>
            </a:pPr>
            <a:endParaRPr lang="en-US" sz="2200" dirty="0" smtClean="0"/>
          </a:p>
          <a:p>
            <a:pPr marL="457200" indent="-457200" algn="l">
              <a:buFont typeface="Arial" pitchFamily="34" charset="0"/>
              <a:buChar char="•"/>
            </a:pPr>
            <a:r>
              <a:rPr lang="en-US" sz="2200" dirty="0" smtClean="0"/>
              <a:t>A dedicated room</a:t>
            </a:r>
          </a:p>
          <a:p>
            <a:pPr marL="457200" indent="-457200" algn="l">
              <a:buFont typeface="Arial" pitchFamily="34" charset="0"/>
              <a:buChar char="•"/>
            </a:pPr>
            <a:r>
              <a:rPr lang="en-US" sz="2200" dirty="0" smtClean="0"/>
              <a:t>A </a:t>
            </a:r>
            <a:r>
              <a:rPr lang="en-US" sz="2200" dirty="0" err="1" smtClean="0"/>
              <a:t>Smartboard</a:t>
            </a:r>
            <a:r>
              <a:rPr lang="en-US" sz="2200" dirty="0" smtClean="0"/>
              <a:t>/Projection Screen</a:t>
            </a:r>
          </a:p>
          <a:p>
            <a:pPr marL="457200" indent="-457200" algn="l">
              <a:buFont typeface="Arial" pitchFamily="34" charset="0"/>
              <a:buChar char="•"/>
            </a:pPr>
            <a:r>
              <a:rPr lang="en-US" sz="2200" dirty="0" smtClean="0"/>
              <a:t>Computer stations for hands-on training  </a:t>
            </a:r>
            <a:endParaRPr lang="en-US" sz="2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3352800"/>
            <a:ext cx="3149600" cy="2362200"/>
          </a:xfrm>
          <a:prstGeom prst="rect">
            <a:avLst/>
          </a:prstGeom>
        </p:spPr>
      </p:pic>
    </p:spTree>
    <p:extLst>
      <p:ext uri="{BB962C8B-B14F-4D97-AF65-F5344CB8AC3E}">
        <p14:creationId xmlns:p14="http://schemas.microsoft.com/office/powerpoint/2010/main" val="239297834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heel(1)">
                                      <p:cBhvr>
                                        <p:cTn id="13" dur="2000"/>
                                        <p:tgtEl>
                                          <p:spTgt spid="3">
                                            <p:txEl>
                                              <p:pRg st="0" end="0"/>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heel(1)">
                                      <p:cBhvr>
                                        <p:cTn id="16" dur="2000"/>
                                        <p:tgtEl>
                                          <p:spTgt spid="3">
                                            <p:txEl>
                                              <p:pRg st="2" end="2"/>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heel(1)">
                                      <p:cBhvr>
                                        <p:cTn id="19" dur="2000"/>
                                        <p:tgtEl>
                                          <p:spTgt spid="3">
                                            <p:txEl>
                                              <p:pRg st="3" end="3"/>
                                            </p:txEl>
                                          </p:spTgt>
                                        </p:tgtEl>
                                      </p:cBhvr>
                                    </p:animEffect>
                                  </p:childTnLst>
                                </p:cTn>
                              </p:par>
                              <p:par>
                                <p:cTn id="20" presetID="21" presetClass="entr" presetSubtype="1"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heel(1)">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fltVal val="0"/>
                                          </p:val>
                                        </p:tav>
                                        <p:tav tm="100000">
                                          <p:val>
                                            <p:strVal val="#ppt_w"/>
                                          </p:val>
                                        </p:tav>
                                      </p:tavLst>
                                    </p:anim>
                                    <p:anim calcmode="lin" valueType="num">
                                      <p:cBhvr>
                                        <p:cTn id="28" dur="1000" fill="hold"/>
                                        <p:tgtEl>
                                          <p:spTgt spid="4"/>
                                        </p:tgtEl>
                                        <p:attrNameLst>
                                          <p:attrName>ppt_h</p:attrName>
                                        </p:attrNameLst>
                                      </p:cBhvr>
                                      <p:tavLst>
                                        <p:tav tm="0">
                                          <p:val>
                                            <p:fltVal val="0"/>
                                          </p:val>
                                        </p:tav>
                                        <p:tav tm="100000">
                                          <p:val>
                                            <p:strVal val="#ppt_h"/>
                                          </p:val>
                                        </p:tav>
                                      </p:tavLst>
                                    </p:anim>
                                    <p:anim calcmode="lin" valueType="num">
                                      <p:cBhvr>
                                        <p:cTn id="29" dur="1000" fill="hold"/>
                                        <p:tgtEl>
                                          <p:spTgt spid="4"/>
                                        </p:tgtEl>
                                        <p:attrNameLst>
                                          <p:attrName>style.rotation</p:attrName>
                                        </p:attrNameLst>
                                      </p:cBhvr>
                                      <p:tavLst>
                                        <p:tav tm="0">
                                          <p:val>
                                            <p:fltVal val="90"/>
                                          </p:val>
                                        </p:tav>
                                        <p:tav tm="100000">
                                          <p:val>
                                            <p:fltVal val="0"/>
                                          </p:val>
                                        </p:tav>
                                      </p:tavLst>
                                    </p:anim>
                                    <p:animEffect transition="in" filter="fade">
                                      <p:cBhvr>
                                        <p:cTn id="3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14400"/>
            <a:ext cx="7851648" cy="1143000"/>
          </a:xfrm>
        </p:spPr>
        <p:txBody>
          <a:bodyPr>
            <a:normAutofit/>
          </a:bodyPr>
          <a:lstStyle/>
          <a:p>
            <a:pPr algn="ctr"/>
            <a:r>
              <a:rPr lang="en-US" i="1" dirty="0" smtClean="0">
                <a:latin typeface="Algerian" pitchFamily="82" charset="0"/>
              </a:rPr>
              <a:t>WHEN DO WE TRAIN?</a:t>
            </a:r>
            <a:endParaRPr lang="en-US" i="1" dirty="0">
              <a:latin typeface="Algerian" pitchFamily="82" charset="0"/>
            </a:endParaRPr>
          </a:p>
        </p:txBody>
      </p:sp>
      <p:sp>
        <p:nvSpPr>
          <p:cNvPr id="3" name="Content Placeholder 2"/>
          <p:cNvSpPr>
            <a:spLocks noGrp="1"/>
          </p:cNvSpPr>
          <p:nvPr>
            <p:ph type="subTitle" idx="1"/>
          </p:nvPr>
        </p:nvSpPr>
        <p:spPr>
          <a:xfrm>
            <a:off x="533400" y="2514600"/>
            <a:ext cx="5410200" cy="3200400"/>
          </a:xfrm>
        </p:spPr>
        <p:txBody>
          <a:bodyPr>
            <a:normAutofit/>
          </a:bodyPr>
          <a:lstStyle/>
          <a:p>
            <a:pPr marL="0" indent="0" algn="ctr">
              <a:buNone/>
            </a:pPr>
            <a:r>
              <a:rPr lang="en-US" dirty="0" smtClean="0"/>
              <a:t>As soon as possible before the end of the school year and as often thereafter as necessary or when new employees are hired at the work location.</a:t>
            </a:r>
          </a:p>
          <a:p>
            <a:pPr algn="ct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2819400"/>
            <a:ext cx="2743200" cy="2743200"/>
          </a:xfrm>
          <a:prstGeom prst="rect">
            <a:avLst/>
          </a:prstGeom>
        </p:spPr>
      </p:pic>
    </p:spTree>
    <p:extLst>
      <p:ext uri="{BB962C8B-B14F-4D97-AF65-F5344CB8AC3E}">
        <p14:creationId xmlns:p14="http://schemas.microsoft.com/office/powerpoint/2010/main" val="165087343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09600"/>
            <a:ext cx="7851648" cy="1828800"/>
          </a:xfrm>
        </p:spPr>
        <p:txBody>
          <a:bodyPr>
            <a:normAutofit/>
          </a:bodyPr>
          <a:lstStyle/>
          <a:p>
            <a:pPr algn="ctr"/>
            <a:r>
              <a:rPr lang="en-US" dirty="0" smtClean="0">
                <a:latin typeface="Algerian" pitchFamily="82" charset="0"/>
              </a:rPr>
              <a:t>FOR MORE INFORMATION</a:t>
            </a:r>
            <a:r>
              <a:rPr lang="en-US" dirty="0" smtClean="0"/>
              <a:t>	</a:t>
            </a:r>
            <a:endParaRPr lang="en-US" dirty="0"/>
          </a:p>
        </p:txBody>
      </p:sp>
      <p:sp>
        <p:nvSpPr>
          <p:cNvPr id="3" name="Content Placeholder 2"/>
          <p:cNvSpPr>
            <a:spLocks noGrp="1"/>
          </p:cNvSpPr>
          <p:nvPr>
            <p:ph type="subTitle" idx="1"/>
          </p:nvPr>
        </p:nvSpPr>
        <p:spPr>
          <a:xfrm>
            <a:off x="228600" y="2667000"/>
            <a:ext cx="8159496" cy="3505200"/>
          </a:xfrm>
        </p:spPr>
        <p:txBody>
          <a:bodyPr>
            <a:normAutofit fontScale="40000" lnSpcReduction="20000"/>
          </a:bodyPr>
          <a:lstStyle/>
          <a:p>
            <a:pPr marL="0" indent="0" algn="ctr">
              <a:buNone/>
            </a:pPr>
            <a:r>
              <a:rPr lang="en-US" sz="3500" dirty="0" smtClean="0"/>
              <a:t>Please contact:</a:t>
            </a:r>
          </a:p>
          <a:p>
            <a:pPr marL="0" indent="0" algn="ctr">
              <a:buNone/>
            </a:pPr>
            <a:endParaRPr lang="en-US" sz="3500" dirty="0"/>
          </a:p>
          <a:p>
            <a:pPr marL="0" indent="0" algn="ctr">
              <a:buNone/>
            </a:pPr>
            <a:r>
              <a:rPr lang="en-US" sz="3500" dirty="0" smtClean="0"/>
              <a:t>  Dr. Sherry Krubitch,  Administrative  Director </a:t>
            </a:r>
            <a:br>
              <a:rPr lang="en-US" sz="3500" dirty="0" smtClean="0"/>
            </a:br>
            <a:r>
              <a:rPr lang="en-US" sz="3500" dirty="0" smtClean="0"/>
              <a:t> Office of Human Capital Management/Employee Services                                                                                        305-995-4735</a:t>
            </a:r>
          </a:p>
          <a:p>
            <a:pPr marL="0" indent="0" algn="ctr">
              <a:buNone/>
            </a:pPr>
            <a:r>
              <a:rPr lang="en-US" sz="3500" dirty="0" smtClean="0">
                <a:hlinkClick r:id="rId2"/>
              </a:rPr>
              <a:t>skrubitch@dadeschools.net</a:t>
            </a:r>
            <a:r>
              <a:rPr lang="en-US" sz="3500" dirty="0" smtClean="0"/>
              <a:t> </a:t>
            </a:r>
          </a:p>
          <a:p>
            <a:pPr marL="0" indent="0" algn="ctr">
              <a:buNone/>
            </a:pPr>
            <a:endParaRPr lang="en-US" sz="3500" dirty="0"/>
          </a:p>
          <a:p>
            <a:pPr marL="0" indent="0" algn="ctr">
              <a:buNone/>
            </a:pPr>
            <a:r>
              <a:rPr lang="en-US" sz="3500" dirty="0" smtClean="0"/>
              <a:t>Ms. Andrea M. Williams, Director</a:t>
            </a:r>
          </a:p>
          <a:p>
            <a:pPr marL="0" indent="0" algn="ctr">
              <a:buNone/>
            </a:pPr>
            <a:r>
              <a:rPr lang="en-US" sz="3500" dirty="0" smtClean="0"/>
              <a:t>Office of Human Capital Management/Personnel Support Programs</a:t>
            </a:r>
          </a:p>
          <a:p>
            <a:pPr marL="0" indent="0" algn="ctr">
              <a:buNone/>
            </a:pPr>
            <a:r>
              <a:rPr lang="en-US" sz="3500" dirty="0" smtClean="0"/>
              <a:t> 305-995-1416</a:t>
            </a:r>
          </a:p>
          <a:p>
            <a:pPr marL="0" indent="0" algn="ctr">
              <a:buNone/>
            </a:pPr>
            <a:r>
              <a:rPr lang="en-US" sz="3500" dirty="0" smtClean="0">
                <a:hlinkClick r:id="rId3"/>
              </a:rPr>
              <a:t>amwilliams@dadeschools.net</a:t>
            </a:r>
            <a:r>
              <a:rPr lang="en-US" sz="3500" dirty="0" smtClean="0"/>
              <a:t> </a:t>
            </a:r>
          </a:p>
          <a:p>
            <a:pPr marL="0" indent="0" algn="ctr">
              <a:buNone/>
            </a:pPr>
            <a:endParaRPr lang="en-US" sz="3500" dirty="0" smtClean="0"/>
          </a:p>
          <a:p>
            <a:pPr marL="0" indent="0" algn="ctr">
              <a:buNone/>
            </a:pPr>
            <a:r>
              <a:rPr lang="en-US" sz="3500" dirty="0" smtClean="0"/>
              <a:t>Ms. Jacqueline  L. </a:t>
            </a:r>
            <a:r>
              <a:rPr lang="en-US" sz="3500" smtClean="0"/>
              <a:t>Brinson</a:t>
            </a:r>
            <a:r>
              <a:rPr lang="en-US" sz="3500" dirty="0" smtClean="0"/>
              <a:t>, Manager III</a:t>
            </a:r>
          </a:p>
          <a:p>
            <a:pPr marL="0" indent="0" algn="ctr">
              <a:buNone/>
            </a:pPr>
            <a:r>
              <a:rPr lang="en-US" sz="3500" dirty="0" smtClean="0"/>
              <a:t>Office of Plant Operations</a:t>
            </a:r>
          </a:p>
          <a:p>
            <a:pPr marL="0" indent="0" algn="ctr">
              <a:buNone/>
            </a:pPr>
            <a:r>
              <a:rPr lang="en-US" sz="3500" dirty="0" smtClean="0"/>
              <a:t>305-835-1050</a:t>
            </a:r>
          </a:p>
          <a:p>
            <a:pPr marL="0" indent="0" algn="ctr">
              <a:buNone/>
            </a:pPr>
            <a:r>
              <a:rPr lang="en-US" sz="3500" dirty="0" smtClean="0">
                <a:hlinkClick r:id="rId4"/>
              </a:rPr>
              <a:t>jlbrinson@dadeschools.net</a:t>
            </a:r>
            <a:r>
              <a:rPr lang="en-US" sz="3500" dirty="0" smtClean="0"/>
              <a:t> </a:t>
            </a:r>
          </a:p>
          <a:p>
            <a:pPr marL="0" indent="0" algn="ctr">
              <a:buNone/>
            </a:pPr>
            <a:endParaRPr lang="en-US" sz="3500" dirty="0"/>
          </a:p>
          <a:p>
            <a:pPr marL="0" indent="0">
              <a:buNone/>
            </a:pPr>
            <a:endParaRPr lang="en-US" sz="3500" dirty="0" smtClean="0"/>
          </a:p>
          <a:p>
            <a:pPr marL="0" indent="0">
              <a:buNone/>
            </a:pPr>
            <a:endParaRPr lang="en-US" sz="3500" dirty="0"/>
          </a:p>
          <a:p>
            <a:pPr marL="0" indent="0">
              <a:buNone/>
            </a:pPr>
            <a:endParaRPr lang="en-US" sz="3500" dirty="0"/>
          </a:p>
          <a:p>
            <a:pPr marL="0" indent="0">
              <a:buNone/>
            </a:pPr>
            <a:endParaRPr lang="en-US" sz="1800" dirty="0" smtClean="0"/>
          </a:p>
          <a:p>
            <a:pPr marL="0" indent="0">
              <a:buNone/>
            </a:pPr>
            <a:endParaRPr lang="en-US" sz="1800" dirty="0"/>
          </a:p>
        </p:txBody>
      </p:sp>
      <p:pic>
        <p:nvPicPr>
          <p:cNvPr id="6" name="Picture 2" descr="http://intranet.dadeschools.net/intranet/letterheads/seal-newcolor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1295400"/>
            <a:ext cx="1365250" cy="13652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intranet.dadeschools.net/intranet/letterheads/seal-newcolor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91400" y="1295400"/>
            <a:ext cx="1365250" cy="136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284349"/>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1038</TotalTime>
  <Words>228</Words>
  <Application>Microsoft Office PowerPoint</Application>
  <PresentationFormat>On-screen Show (4:3)</PresentationFormat>
  <Paragraphs>56</Paragraphs>
  <Slides>9</Slides>
  <Notes>2</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Flow</vt:lpstr>
      <vt:lpstr>COMPUTER Education  PROGRAM for AFSCME EMPLOYEES </vt:lpstr>
      <vt:lpstr>WHY DO WE NEED THIS?</vt:lpstr>
      <vt:lpstr>HOW CAN WE ACCOMPLISH THIS?</vt:lpstr>
      <vt:lpstr>Where can you find us?</vt:lpstr>
      <vt:lpstr>CustodiaL resources website</vt:lpstr>
      <vt:lpstr>COMPUTER education VIDEOS</vt:lpstr>
      <vt:lpstr>WHERE DO WE TRAIN OUR STAFF?</vt:lpstr>
      <vt:lpstr>WHEN DO WE TRAIN?</vt:lpstr>
      <vt:lpstr>FOR MORE INFORMATION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AFSCME COMPUTER LITERACY PROGRAM</dc:title>
  <dc:creator>Williams, Andrea M.</dc:creator>
  <cp:lastModifiedBy>Carmona, Dennis</cp:lastModifiedBy>
  <cp:revision>95</cp:revision>
  <dcterms:created xsi:type="dcterms:W3CDTF">2012-04-30T12:57:41Z</dcterms:created>
  <dcterms:modified xsi:type="dcterms:W3CDTF">2013-05-01T14:28:15Z</dcterms:modified>
</cp:coreProperties>
</file>